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8_A569A40B.xml" ContentType="application/vnd.ms-powerpoint.comment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notesMasterIdLst>
    <p:notesMasterId r:id="rId26"/>
  </p:notesMasterIdLst>
  <p:sldIdLst>
    <p:sldId id="256" r:id="rId2"/>
    <p:sldId id="257" r:id="rId3"/>
    <p:sldId id="278" r:id="rId4"/>
    <p:sldId id="261" r:id="rId5"/>
    <p:sldId id="264" r:id="rId6"/>
    <p:sldId id="275" r:id="rId7"/>
    <p:sldId id="262" r:id="rId8"/>
    <p:sldId id="284" r:id="rId9"/>
    <p:sldId id="263" r:id="rId10"/>
    <p:sldId id="259" r:id="rId11"/>
    <p:sldId id="280" r:id="rId12"/>
    <p:sldId id="267" r:id="rId13"/>
    <p:sldId id="270" r:id="rId14"/>
    <p:sldId id="268" r:id="rId15"/>
    <p:sldId id="283" r:id="rId16"/>
    <p:sldId id="285" r:id="rId17"/>
    <p:sldId id="286" r:id="rId18"/>
    <p:sldId id="266" r:id="rId19"/>
    <p:sldId id="290" r:id="rId20"/>
    <p:sldId id="289" r:id="rId21"/>
    <p:sldId id="291" r:id="rId22"/>
    <p:sldId id="292" r:id="rId23"/>
    <p:sldId id="265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C1A6C56-BDAD-5B34-37DF-49A6E0EBF762}" name="Liza Amatya" initials="LA" userId="S::lamatya@troy.edu::cac3bb16-a617-4e1b-b4b0-77ab7d644d6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CC2EE-16C1-80E7-FFA9-985837B71022}" v="296" dt="2025-04-15T04:43:23.065"/>
    <p1510:client id="{216534EF-7FD5-3D99-21D7-51CE1FF555F3}" v="6" dt="2025-04-16T20:58:53.556"/>
    <p1510:client id="{21C3E52F-64BB-374F-CCB8-CE7D8FAC2134}" v="16" dt="2025-04-16T19:41:19.819"/>
    <p1510:client id="{5CB88B77-BA26-3E9C-C66F-5D9EEC01D493}" v="204" dt="2025-04-15T15:05:11.602"/>
    <p1510:client id="{65563489-AA74-4551-2B8E-8665695B02B0}" v="1" dt="2025-04-16T03:41:32.394"/>
    <p1510:client id="{713F8E14-7769-A447-9CFD-5B7AB3020817}" v="35" dt="2025-04-16T20:05:09.385"/>
    <p1510:client id="{98003493-1DE4-BAFD-2BAC-FD74D56A50D5}" v="562" dt="2025-04-16T20:02:21.430"/>
    <p1510:client id="{A52C0937-62B7-3D3B-6E5A-5C1DEF276C11}" v="4" dt="2025-04-15T04:05:13.613"/>
    <p1510:client id="{C25419BA-C566-7FCC-11B5-83D0EAC87F56}" v="9" dt="2025-04-16T13:01:14.463"/>
    <p1510:client id="{CC64E943-A3A2-A571-5F48-0750743A5C08}" v="495" dt="2025-04-17T00:57:28.370"/>
    <p1510:client id="{D85B2B7B-130E-DACE-4BDF-575D4B386B14}" v="1" dt="2025-04-16T19:29:24.556"/>
    <p1510:client id="{D8FCBAC8-F20D-82F6-FB8C-6BAB3CBF6351}" v="360" dt="2025-04-15T04:03:41.008"/>
    <p1510:client id="{FF213540-707B-4484-CA7E-5D9A0D0902E3}" v="381" dt="2025-04-16T19:01:11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modernComment_108_A569A40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0677E08-959A-43B5-9418-814E53ECC47E}" authorId="{7C1A6C56-BDAD-5B34-37DF-49A6E0EBF762}" created="2025-04-15T14:00:35.64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775163915" sldId="264"/>
      <ac:spMk id="3" creationId="{F5300A26-49A0-91F2-0926-1841B0819D4B}"/>
    </ac:deMkLst>
    <p188:txBody>
      <a:bodyPr/>
      <a:lstStyle/>
      <a:p>
        <a:r>
          <a:rPr lang="en-US"/>
          <a:t>Write Doris Setup steps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19:01:54.70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11513 6729 16383 0 0,'1'0'0'0'0,"5"0"0"0"0,9 0 0 0 0,14 0 0 0 0,14 0 0 0 0,18 0 0 0 0,32 0 0 0 0,43 0 0 0 0,32 0 0 0 0,13 0 0 0 0,-8 0 0 0 0,-26 0 0 0 0,-34 0 0 0 0,-34 0 0 0 0,-30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19:01:54.7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6498 7809 16383 0 0,'1'0'0'0'0,"11"0"0"0"0,21 0 0 0 0,32 0 0 0 0,50 0 0 0 0,62 0 0 0 0,51 0 0 0 0,27 0 0 0 0,7 0 0 0 0,-4 0 0 0 0,-4 0 0 0 0,-8 0 0 0 0,-19 1 0 0 0,-26 1 0 0 0,-36 1 0 0 0,-37-1 0 0 0,-33-1 0 0 0,-20 0 0 0 0,-13 0 0 0 0,-8-1 0 0 0,-4 1 0 0 0,-1-1 0 0 0,-3-1 0 0 0,-2 1 0 0 0,0 0 0 0 0,-1 0 0 0 0,6 0 0 0 0,12 0 0 0 0,15 0 0 0 0,12 0 0 0 0,8 0 0 0 0,-3 0 0 0 0,-6 0 0 0 0,-8 0 0 0 0,-10 0 0 0 0,-11 0 0 0 0,-13 0 0 0 0,-13 0 0 0 0,-10 0 0 0 0,-8 0 0 0 0,-7 0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20:01:52.72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7609 8542 16383 0 0,'1'0'0'0'0,"14"0"0"0"0,34 0 0 0 0,49 0 0 0 0,35 0 0 0 0,12 0 0 0 0,16 0 0 0 0,4 1 0 0 0,-3 5 0 0 0,-5 8 0 0 0,-16 9 0 0 0,-20 6 0 0 0,-17 4 0 0 0,-15 1 0 0 0,-12-2 0 0 0,-10-5 0 0 0,-11-4 0 0 0,-12-4 0 0 0,-12-6 0 0 0,-12-3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20:01:52.72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23706 8613 16383 0 0,'3'0'0'0'0,"12"0"0"0"0,20 0 0 0 0,23 0 0 0 0,20 0 0 0 0,14 0 0 0 0,0 0 0 0 0,-13 0 0 0 0,-18 0 0 0 0,-17 0 0 0 0,-14 0 0 0 0,-8 0 0 0 0,-7 1 0 0 0,-4 1 0 0 0,-2 1 0 0 0,-2 0 0 0 0,1 1 0 0 0,0-1 0 0 0,3-1 0 0 0,10-1 0 0 0,13 0 0 0 0,18-1 0 0 0,17 0 0 0 0,9-1 0 0 0,-3-2 0 0 0,-12 0 0 0 0,-17 1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20:01:52.72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23791 9402 16383 0 0,'2'0'0'0'0,"11"0"0"0"0,14 0 0 0 0,14 0 0 0 0,14 0 0 0 0,8 0 0 0 0,3 0 0 0 0,-2 0 0 0 0,-9 0 0 0 0,-12 0 0 0 0,-12 0 0 0 0,-9 0 0 0 0,-2 0 0 0 0,5 0 0 0 0,12 0 0 0 0,14-1 0 0 0,10-2 0 0 0,2-3 0 0 0,-6-1-16383 0 0,-13 1 16383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4-16T20:01:52.72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23754 9838 16383 0 0,'-1'0'0'0'0,"1"0"0"0"0,5 0 0 0 0,10 0 0 0 0,17 0 0 0 0,33 0 0 0 0,46 0 0 0 0,39 0 0 0 0,17 0 0 0 0,-2 0 0 0 0,-25 0 0 0 0,-36 0 0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E55C00-8D3C-4CB5-ACE9-E62004E14B5A}" type="datetimeFigureOut"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E326A-26CD-464E-AF3D-9EE49AF8810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0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Data selection – based on club data rather than country based, matching common cols like: home score, away score data in different </a:t>
            </a:r>
            <a:r>
              <a:rPr lang="en-US" err="1">
                <a:ea typeface="Calibri"/>
                <a:cs typeface="Calibri"/>
              </a:rPr>
              <a:t>dbs</a:t>
            </a:r>
            <a:br>
              <a:rPr lang="en-US">
                <a:cs typeface="+mn-lt"/>
              </a:rPr>
            </a:br>
            <a:br>
              <a:rPr lang="en-US">
                <a:cs typeface="+mn-lt"/>
              </a:rPr>
            </a:br>
            <a:r>
              <a:rPr lang="en-US">
                <a:ea typeface="Calibri"/>
                <a:cs typeface="Calibri"/>
              </a:rPr>
              <a:t>Data transform : fuzzy matching </a:t>
            </a:r>
            <a:r>
              <a:rPr lang="en-US" err="1">
                <a:ea typeface="Calibri"/>
                <a:cs typeface="Calibri"/>
              </a:rPr>
              <a:t>eg.</a:t>
            </a:r>
            <a:r>
              <a:rPr lang="en-US">
                <a:ea typeface="Calibri"/>
                <a:cs typeface="Calibri"/>
              </a:rPr>
              <a:t>: col naming convention – FTHG/ FTAG – </a:t>
            </a:r>
            <a:r>
              <a:rPr lang="en-US" err="1">
                <a:ea typeface="Calibri"/>
                <a:cs typeface="Calibri"/>
              </a:rPr>
              <a:t>HomeScore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AwayScore</a:t>
            </a:r>
            <a:r>
              <a:rPr lang="en-US">
                <a:ea typeface="Calibri"/>
                <a:cs typeface="Calibri"/>
              </a:rPr>
              <a:t>, changing reserved keyword naming like renaming: Match to Matches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9E326A-26CD-464E-AF3D-9EE49AF88102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16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219958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34344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15870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41259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60096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70013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4/16/2025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31700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4/16/2025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41706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4/16/2025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66279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17547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19370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366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openxmlformats.org/officeDocument/2006/relationships/customXml" Target="../ink/ink4.xml"/><Relationship Id="rId1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izaAmatya/SoccerDataAnalysi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8.223.11.133:8030/" TargetMode="External"/><Relationship Id="rId2" Type="http://schemas.microsoft.com/office/2018/10/relationships/comments" Target="../comments/modernComment_108_A569A40B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5975" y="1041066"/>
            <a:ext cx="6779973" cy="2224134"/>
          </a:xfr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z="4800"/>
              <a:t>Soccer Data Analysis</a:t>
            </a:r>
            <a:br>
              <a:rPr lang="en-US" sz="4800"/>
            </a:br>
            <a:r>
              <a:rPr lang="en-US" sz="4800"/>
              <a:t>Using Data Warehouse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5975" y="4053204"/>
            <a:ext cx="6307200" cy="17252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>
                    <a:alpha val="60000"/>
                  </a:srgbClr>
                </a:solidFill>
              </a:rPr>
              <a:t>Presented By:</a:t>
            </a:r>
          </a:p>
          <a:p>
            <a:r>
              <a:rPr lang="en-US">
                <a:solidFill>
                  <a:srgbClr val="000000">
                    <a:alpha val="60000"/>
                  </a:srgbClr>
                </a:solidFill>
              </a:rPr>
              <a:t>Dibya Darshan Khanal (1708407)</a:t>
            </a:r>
          </a:p>
          <a:p>
            <a:r>
              <a:rPr lang="en-US">
                <a:solidFill>
                  <a:srgbClr val="000000">
                    <a:alpha val="60000"/>
                  </a:srgbClr>
                </a:solidFill>
              </a:rPr>
              <a:t>Liza Amatya (1681638)</a:t>
            </a:r>
          </a:p>
        </p:txBody>
      </p:sp>
      <p:pic>
        <p:nvPicPr>
          <p:cNvPr id="4" name="Picture 3" descr="Sphere of mesh and nodes">
            <a:extLst>
              <a:ext uri="{FF2B5EF4-FFF2-40B4-BE49-F238E27FC236}">
                <a16:creationId xmlns:a16="http://schemas.microsoft.com/office/drawing/2014/main" id="{A7D584B2-8B03-9D4C-4883-FAFF7429EB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732" r="14012" b="4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7E601-A458-BFFE-118A-C29A3AB91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49691" y="6188941"/>
            <a:ext cx="2007755" cy="434397"/>
          </a:xfrm>
        </p:spPr>
        <p:txBody>
          <a:bodyPr/>
          <a:lstStyle/>
          <a:p>
            <a:r>
              <a:rPr lang="en-US"/>
              <a:t>04/21/2025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046CD-AA11-CE4E-4BF6-DC39D1A81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Data Transformation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87F9F-E597-2AA0-6EFC-00D13CF96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18" y="2201769"/>
            <a:ext cx="11337284" cy="4512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</a:pPr>
            <a:r>
              <a:rPr lang="en-US" sz="2000"/>
              <a:t>Fuzzy matching: Mapped team name variants to standard names like: "MANU", "Man Utd" --&gt; "Manchester United". Similarly for other clubs: FC Barcelona, Bayern Munich, etc.</a:t>
            </a:r>
          </a:p>
          <a:p>
            <a:pPr>
              <a:buFont typeface="Arial"/>
            </a:pPr>
            <a:r>
              <a:rPr lang="en-US" sz="2000"/>
              <a:t>Standardized Column names that had different columns but meaning same across datasets. </a:t>
            </a:r>
            <a:r>
              <a:rPr lang="en-US" sz="2000" err="1"/>
              <a:t>Eg.</a:t>
            </a:r>
            <a:r>
              <a:rPr lang="en-US" sz="2000"/>
              <a:t> : FTHG / FTAG -&gt;  home goal / away goal </a:t>
            </a:r>
          </a:p>
          <a:p>
            <a:pPr>
              <a:buFont typeface="Arial"/>
            </a:pPr>
            <a:r>
              <a:rPr lang="en-US" sz="2000"/>
              <a:t>Date format transformation:</a:t>
            </a:r>
            <a:r>
              <a:rPr lang="en-US" sz="2000">
                <a:ea typeface="+mn-lt"/>
                <a:cs typeface="+mn-lt"/>
              </a:rPr>
              <a:t> Converted to format:  "2008-07-12"   </a:t>
            </a:r>
          </a:p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Replaced foreign key references or numeric IDs with actual team names</a:t>
            </a:r>
            <a:endParaRPr lang="en-US" sz="2000"/>
          </a:p>
          <a:p>
            <a:pPr>
              <a:buFont typeface="Arial"/>
            </a:pPr>
            <a:r>
              <a:rPr lang="en-US" sz="2000"/>
              <a:t>Some</a:t>
            </a:r>
            <a:r>
              <a:rPr lang="en-US" sz="2000">
                <a:ea typeface="+mn-lt"/>
                <a:cs typeface="+mn-lt"/>
              </a:rPr>
              <a:t> datasets lacked an explicit result field and only provided scores. In such cases, the match outcome was derived from the home and away scores. Others used inconsistent labels like Win/Loss/Draw.</a:t>
            </a:r>
            <a:endParaRPr lang="en-US">
              <a:ea typeface="+mn-lt"/>
              <a:cs typeface="+mn-lt"/>
            </a:endParaRPr>
          </a:p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All results were normalized to a consistent format: Home / Away / Draw</a:t>
            </a:r>
            <a:endParaRPr lang="en-US">
              <a:ea typeface="+mn-lt"/>
              <a:cs typeface="+mn-lt"/>
            </a:endParaRPr>
          </a:p>
          <a:p>
            <a:pPr>
              <a:buFont typeface="Arial"/>
            </a:pPr>
            <a:endParaRPr lang="en-US" sz="2000"/>
          </a:p>
          <a:p>
            <a:pPr>
              <a:buFont typeface="Arial"/>
            </a:pPr>
            <a:endParaRPr lang="en-US" sz="2000"/>
          </a:p>
          <a:p>
            <a:pPr>
              <a:buFont typeface="Arial"/>
            </a:pPr>
            <a:endParaRPr lang="en-US" sz="2000"/>
          </a:p>
          <a:p>
            <a:pPr>
              <a:buFont typeface="Arial"/>
            </a:pP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26510-E510-9B43-D65D-12CE61CAE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17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0B2EE-0900-443B-BDEB-DAD24B30C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ETL Pipeline Overview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DDF2-16A7-9EEB-533B-A1F3661F2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68" y="2173224"/>
            <a:ext cx="6704492" cy="39989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400" b="1">
                <a:ea typeface="+mn-lt"/>
                <a:cs typeface="+mn-lt"/>
              </a:rPr>
              <a:t>Extract:</a:t>
            </a:r>
            <a:r>
              <a:rPr lang="en-US" sz="2400">
                <a:ea typeface="+mn-lt"/>
                <a:cs typeface="+mn-lt"/>
              </a:rPr>
              <a:t> Loaded data from multiple formats (CSV, JSON, SQLite) from S3 &amp; GitHub.</a:t>
            </a:r>
            <a:br>
              <a:rPr lang="en-US" sz="2400">
                <a:ea typeface="+mn-lt"/>
                <a:cs typeface="+mn-lt"/>
              </a:rPr>
            </a:b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Transform:</a:t>
            </a:r>
            <a:r>
              <a:rPr lang="en-US" sz="2400">
                <a:ea typeface="+mn-lt"/>
                <a:cs typeface="+mn-lt"/>
              </a:rPr>
              <a:t> Unified different schemas using fuzzy column matching and standard mapping (</a:t>
            </a:r>
            <a:r>
              <a:rPr lang="en-US" sz="2400" err="1">
                <a:ea typeface="+mn-lt"/>
                <a:cs typeface="+mn-lt"/>
              </a:rPr>
              <a:t>home_team</a:t>
            </a:r>
            <a:r>
              <a:rPr lang="en-US" sz="2400">
                <a:ea typeface="+mn-lt"/>
                <a:cs typeface="+mn-lt"/>
              </a:rPr>
              <a:t>, result, etc.).</a:t>
            </a:r>
            <a:br>
              <a:rPr lang="en-US" sz="2400">
                <a:ea typeface="+mn-lt"/>
                <a:cs typeface="+mn-lt"/>
              </a:rPr>
            </a:b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Load:</a:t>
            </a:r>
            <a:r>
              <a:rPr lang="en-US" sz="2400">
                <a:ea typeface="+mn-lt"/>
                <a:cs typeface="+mn-lt"/>
              </a:rPr>
              <a:t> Pushed clean datasets into Doris using Python + Doris </a:t>
            </a:r>
            <a:r>
              <a:rPr lang="en-US" sz="2400" err="1">
                <a:ea typeface="+mn-lt"/>
                <a:cs typeface="+mn-lt"/>
              </a:rPr>
              <a:t>stream_load</a:t>
            </a:r>
            <a:r>
              <a:rPr lang="en-US" sz="2400">
                <a:ea typeface="+mn-lt"/>
                <a:cs typeface="+mn-lt"/>
              </a:rPr>
              <a:t> API.</a:t>
            </a:r>
            <a:br>
              <a:rPr lang="en-US" sz="2400"/>
            </a:b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48128-0230-2995-7F63-867155B4C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EBB6-16A6-4ECE-9F7D-38178F9B6263}" type="datetime1">
              <a:t>4/16/2025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F13DA-1625-6472-E695-E36465734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B18135-C7DB-14A0-9561-2C84485F5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564" y="207818"/>
            <a:ext cx="4308764" cy="643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542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E401A-7840-B764-34EF-6FBCE580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Transformation – Multiple Source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D11F4-D8A8-DCF4-4406-11A297EF3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endParaRPr lang="en-US">
              <a:solidFill>
                <a:srgbClr val="000000">
                  <a:alpha val="60000"/>
                </a:srgbClr>
              </a:solidFill>
            </a:endParaRPr>
          </a:p>
          <a:p>
            <a:pPr marL="359410" indent="-359410"/>
            <a:endParaRPr lang="en-US">
              <a:solidFill>
                <a:srgbClr val="000000">
                  <a:alpha val="60000"/>
                </a:srgb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29EF5-20FC-2583-AFFC-9BDCE6F87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0934" y="2209995"/>
            <a:ext cx="2837677" cy="21424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50444-BA8F-967B-0244-7A3D6E87C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51" y="2207747"/>
            <a:ext cx="7999838" cy="204601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003A1-40E1-057A-A020-8C3DD1C27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12</a:t>
            </a:fld>
            <a:endParaRPr lang="en-US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7ABC1C7-7D24-04B6-B511-36A2FE2D72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556" t="-112" r="381" b="15634"/>
          <a:stretch/>
        </p:blipFill>
        <p:spPr>
          <a:xfrm>
            <a:off x="315949" y="4482293"/>
            <a:ext cx="3909130" cy="2057110"/>
          </a:xfrm>
          <a:prstGeom prst="rect">
            <a:avLst/>
          </a:prstGeom>
        </p:spPr>
      </p:pic>
      <p:pic>
        <p:nvPicPr>
          <p:cNvPr id="10" name="Picture 9" descr="A grid with numbers and letters&#10;&#10;AI-generated content may be incorrect.">
            <a:extLst>
              <a:ext uri="{FF2B5EF4-FFF2-40B4-BE49-F238E27FC236}">
                <a16:creationId xmlns:a16="http://schemas.microsoft.com/office/drawing/2014/main" id="{AE5BFEB4-36E1-EDBD-6A47-5E8F87E833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4457237"/>
            <a:ext cx="6470432" cy="226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878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56BA2-1955-2353-5D43-A3D3D2504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C0EE-AEEB-23A0-4DB0-CFE92B5C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Transformation – Master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BD0D1-9C48-0305-089C-BB53C7B8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endParaRPr lang="en-US">
              <a:solidFill>
                <a:srgbClr val="000000">
                  <a:alpha val="60000"/>
                </a:srgbClr>
              </a:solidFill>
            </a:endParaRPr>
          </a:p>
          <a:p>
            <a:pPr marL="359410" indent="-359410"/>
            <a:endParaRPr lang="en-US">
              <a:solidFill>
                <a:srgbClr val="000000">
                  <a:alpha val="60000"/>
                </a:srgb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A91D7E-1D18-6A48-B0AE-06E1D42675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23" r="5144" b="51534"/>
          <a:stretch/>
        </p:blipFill>
        <p:spPr>
          <a:xfrm>
            <a:off x="239414" y="2347545"/>
            <a:ext cx="11378641" cy="317734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5FFF9-CD64-4E97-4BDB-2095CDE6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0451C9B-E999-4129-9237-186CB843B543}"/>
                  </a:ext>
                </a:extLst>
              </p14:cNvPr>
              <p14:cNvContentPartPr/>
              <p14:nvPr/>
            </p14:nvContentPartPr>
            <p14:xfrm>
              <a:off x="5078653" y="2925578"/>
              <a:ext cx="465832" cy="1197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0451C9B-E999-4129-9237-186CB843B54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24696" y="-666622"/>
                <a:ext cx="573387" cy="71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D7514A5-DCFF-ADE7-51E6-09B36D35F68B}"/>
                  </a:ext>
                </a:extLst>
              </p14:cNvPr>
              <p14:cNvContentPartPr/>
              <p14:nvPr/>
            </p14:nvContentPartPr>
            <p14:xfrm>
              <a:off x="2365899" y="3414457"/>
              <a:ext cx="1463706" cy="11974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D7514A5-DCFF-ADE7-51E6-09B36D35F68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11901" y="3138134"/>
                <a:ext cx="1571342" cy="5636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A125462-BBB7-FEBC-9F3D-5C16293167A4}"/>
                  </a:ext>
                </a:extLst>
              </p14:cNvPr>
              <p14:cNvContentPartPr/>
              <p14:nvPr/>
            </p14:nvContentPartPr>
            <p14:xfrm>
              <a:off x="2205375" y="4044584"/>
              <a:ext cx="661372" cy="94734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A125462-BBB7-FEBC-9F3D-5C16293167A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51400" y="3937338"/>
                <a:ext cx="768962" cy="3088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7C51D13-3705-E7A6-5CF3-9D9EC4713B6E}"/>
                  </a:ext>
                </a:extLst>
              </p14:cNvPr>
              <p14:cNvContentPartPr/>
              <p14:nvPr/>
            </p14:nvContentPartPr>
            <p14:xfrm>
              <a:off x="10997321" y="4083227"/>
              <a:ext cx="401832" cy="14451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7C51D13-3705-E7A6-5CF3-9D9EC4713B6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943360" y="3876784"/>
                <a:ext cx="509395" cy="4266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40431EC-A2E3-CA28-E7A2-791B3F1A9C7B}"/>
                  </a:ext>
                </a:extLst>
              </p14:cNvPr>
              <p14:cNvContentPartPr/>
              <p14:nvPr/>
            </p14:nvContentPartPr>
            <p14:xfrm>
              <a:off x="11043816" y="4501554"/>
              <a:ext cx="302318" cy="1445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40431EC-A2E3-CA28-E7A2-791B3F1A9C7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89895" y="4320916"/>
                <a:ext cx="409801" cy="3751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1AE2868-C423-8A28-62AE-14433F1664BC}"/>
                  </a:ext>
                </a:extLst>
              </p14:cNvPr>
              <p14:cNvContentPartPr/>
              <p14:nvPr/>
            </p14:nvContentPartPr>
            <p14:xfrm>
              <a:off x="11023128" y="4752030"/>
              <a:ext cx="343620" cy="14451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1AE2868-C423-8A28-62AE-14433F1664B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969156" y="416730"/>
                <a:ext cx="451204" cy="867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5353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1F43-7712-0E80-B44B-8C9623B44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Visualization &amp;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6C2E88-5A97-6E16-DE86-F6C86D302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8594" b="130"/>
          <a:stretch/>
        </p:blipFill>
        <p:spPr>
          <a:xfrm>
            <a:off x="1099045" y="1584359"/>
            <a:ext cx="9617505" cy="527660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E21200-9772-001E-B2CC-FE959FED1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2626A-F96A-F7DA-1ADD-14956D93CDEC}"/>
              </a:ext>
            </a:extLst>
          </p:cNvPr>
          <p:cNvSpPr txBox="1"/>
          <p:nvPr/>
        </p:nvSpPr>
        <p:spPr>
          <a:xfrm>
            <a:off x="1505607" y="2136228"/>
            <a:ext cx="57616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</a:t>
            </a:r>
            <a:r>
              <a:rPr lang="en-US" dirty="0">
                <a:solidFill>
                  <a:srgbClr val="00B0F0"/>
                </a:solidFill>
                <a:ea typeface="+mn-lt"/>
                <a:cs typeface="+mn-lt"/>
              </a:rPr>
              <a:t>://18.223.11.133:8080/index.html</a:t>
            </a:r>
            <a:endParaRPr lang="en-US" dirty="0">
              <a:solidFill>
                <a:srgbClr val="00B0F0"/>
              </a:solidFill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95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8D655-61F8-7259-0A76-03A74AC74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082C0-3ABE-F159-6788-BA1E985C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Visualization &amp;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F783A-69AE-63CA-D6BC-DA837677E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15</a:t>
            </a:fld>
            <a:endParaRPr lang="en-US"/>
          </a:p>
        </p:txBody>
      </p:sp>
      <p:pic>
        <p:nvPicPr>
          <p:cNvPr id="8" name="Picture 7" descr="A graph showing different colored squares&#10;&#10;AI-generated content may be incorrect.">
            <a:extLst>
              <a:ext uri="{FF2B5EF4-FFF2-40B4-BE49-F238E27FC236}">
                <a16:creationId xmlns:a16="http://schemas.microsoft.com/office/drawing/2014/main" id="{84527448-BAEF-CF34-4A5D-9EC1A02BF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100" y="2042701"/>
            <a:ext cx="7313413" cy="414436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2CDDCE-46DE-C8DE-CB17-56E366A4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79" y="2425268"/>
            <a:ext cx="4314825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2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79BF1-ABCD-7E39-F9E1-8FA406415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6475B-A140-0032-ACCA-F48FDC66E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Visualization &amp;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CBB96C-2241-E68B-6187-E3342A796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16</a:t>
            </a:fld>
            <a:endParaRPr lang="en-US"/>
          </a:p>
        </p:txBody>
      </p:sp>
      <p:pic>
        <p:nvPicPr>
          <p:cNvPr id="4" name="Picture 3" descr="A graph showing the growth of a number of people&#10;&#10;AI-generated content may be incorrect.">
            <a:extLst>
              <a:ext uri="{FF2B5EF4-FFF2-40B4-BE49-F238E27FC236}">
                <a16:creationId xmlns:a16="http://schemas.microsoft.com/office/drawing/2014/main" id="{2B0C2723-D203-225D-0B0A-8E074C98B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501" y="1747525"/>
            <a:ext cx="9587203" cy="511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981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FCDC4-EA8A-235C-3479-FC0F3A69C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D9515-77DB-D5D9-E14E-4F11C5DD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Visualization &amp;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D34D36-455B-D219-BFAA-A2BDA5EC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17</a:t>
            </a:fld>
            <a:endParaRPr lang="en-US"/>
          </a:p>
        </p:txBody>
      </p:sp>
      <p:pic>
        <p:nvPicPr>
          <p:cNvPr id="5" name="Picture 4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A08603E7-326B-1293-855F-F8735F1B8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43" y="2953184"/>
            <a:ext cx="6681643" cy="3774497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287F5A-4174-A71B-A3B9-EBBD93FFFB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031" r="9810" b="63479"/>
          <a:stretch/>
        </p:blipFill>
        <p:spPr>
          <a:xfrm>
            <a:off x="-12306" y="1727346"/>
            <a:ext cx="7074126" cy="1164931"/>
          </a:xfrm>
          <a:prstGeom prst="rect">
            <a:avLst/>
          </a:prstGeom>
        </p:spPr>
      </p:pic>
      <p:pic>
        <p:nvPicPr>
          <p:cNvPr id="7" name="Picture 6" descr="A graph showing the growth of a number of people&#10;&#10;AI-generated content may be incorrect.">
            <a:extLst>
              <a:ext uri="{FF2B5EF4-FFF2-40B4-BE49-F238E27FC236}">
                <a16:creationId xmlns:a16="http://schemas.microsoft.com/office/drawing/2014/main" id="{C3D5ED0D-2029-CABD-9634-60A534AA2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442" y="2820410"/>
            <a:ext cx="5314663" cy="281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98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07918-3AF0-AC31-8112-2A22F7FB3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  <a:p>
            <a:br>
              <a:rPr lang="en-US" sz="4400"/>
            </a:br>
            <a:r>
              <a:rPr lang="en-US" sz="4400"/>
              <a:t>Superset Integration</a:t>
            </a:r>
          </a:p>
          <a:p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CADEA-0A9F-1ED6-CD2A-7B9CA7AB2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Installed in </a:t>
            </a:r>
            <a:r>
              <a:rPr lang="en-US" sz="3200" err="1">
                <a:solidFill>
                  <a:srgbClr val="000000"/>
                </a:solidFill>
                <a:ea typeface="+mn-lt"/>
                <a:cs typeface="+mn-lt"/>
              </a:rPr>
              <a:t>virtualenv</a:t>
            </a:r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 on Doris FE EC2</a:t>
            </a:r>
            <a:endParaRPr lang="en-US"/>
          </a:p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Connected via </a:t>
            </a:r>
            <a:r>
              <a:rPr lang="en-US" sz="3200" err="1">
                <a:solidFill>
                  <a:srgbClr val="000000"/>
                </a:solidFill>
                <a:ea typeface="+mn-lt"/>
                <a:cs typeface="+mn-lt"/>
              </a:rPr>
              <a:t>SQLAlchemy</a:t>
            </a:r>
            <a:endParaRPr lang="en-US" err="1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 URI: </a:t>
            </a:r>
            <a:r>
              <a:rPr lang="en-US" sz="3200">
                <a:solidFill>
                  <a:srgbClr val="000000"/>
                </a:solidFill>
                <a:latin typeface="Consolas"/>
              </a:rPr>
              <a:t>mysql://root:@&lt;FE_IP&gt;:9030/master_football_data</a:t>
            </a:r>
            <a:endParaRPr lang="en-US"/>
          </a:p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Created charts:</a:t>
            </a:r>
            <a:endParaRPr lang="en-US"/>
          </a:p>
          <a:p>
            <a:pPr lvl="1"/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Time-series line chart (results over time)</a:t>
            </a:r>
            <a:endParaRPr lang="en-US"/>
          </a:p>
          <a:p>
            <a:pPr lvl="1"/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Stacked bar chart (win/loss/draw by year)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sz="3200">
                <a:ea typeface="+mn-lt"/>
                <a:cs typeface="+mn-lt"/>
              </a:rPr>
              <a:t>Pie chart (win percentage by team)</a:t>
            </a:r>
            <a:endParaRPr lang="en-US"/>
          </a:p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Enabled SQL Lab for custom analysis</a:t>
            </a:r>
            <a:endParaRPr lang="en-US"/>
          </a:p>
          <a:p>
            <a:pPr marL="359410" indent="-359410"/>
            <a:endParaRPr lang="en-US" sz="3200">
              <a:solidFill>
                <a:srgbClr val="000000">
                  <a:alpha val="60000"/>
                </a:srgbClr>
              </a:solidFill>
              <a:latin typeface="Goudy Old Styl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FDF0C1-DEC8-8926-DC1C-EF3A78EB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58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E3D19-5B24-C74D-F132-9F50AB94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0B5F159-7DD9-7CAB-451D-03846B1778D8}"/>
              </a:ext>
            </a:extLst>
          </p:cNvPr>
          <p:cNvSpPr txBox="1">
            <a:spLocks/>
          </p:cNvSpPr>
          <p:nvPr/>
        </p:nvSpPr>
        <p:spPr>
          <a:xfrm>
            <a:off x="1267968" y="309925"/>
            <a:ext cx="9965827" cy="963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900" dirty="0">
              <a:ea typeface="+mj-lt"/>
              <a:cs typeface="+mj-lt"/>
            </a:endParaRPr>
          </a:p>
          <a:p>
            <a:r>
              <a:rPr lang="en-US" sz="2900">
                <a:ea typeface="+mj-lt"/>
                <a:cs typeface="+mj-lt"/>
              </a:rPr>
              <a:t>Comparative Analysis of Top 5 Teams </a:t>
            </a:r>
            <a:endParaRPr lang="en-US" sz="290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FEB6CA1B-45FF-E7A4-2C29-630067BC3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19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936E38-2CC3-D127-9589-800102A04423}"/>
              </a:ext>
            </a:extLst>
          </p:cNvPr>
          <p:cNvSpPr txBox="1"/>
          <p:nvPr/>
        </p:nvSpPr>
        <p:spPr>
          <a:xfrm rot="-10800000">
            <a:off x="691870" y="2094490"/>
            <a:ext cx="44492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4A4E2-034E-1844-03CE-2C68E06E6D7A}"/>
              </a:ext>
            </a:extLst>
          </p:cNvPr>
          <p:cNvSpPr txBox="1"/>
          <p:nvPr/>
        </p:nvSpPr>
        <p:spPr>
          <a:xfrm>
            <a:off x="422135" y="2101231"/>
            <a:ext cx="4732493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pPr marL="228600" indent="-228600">
              <a:buFont typeface=""/>
              <a:buChar char="•"/>
            </a:pPr>
            <a:r>
              <a:rPr lang="en-US" b="1" dirty="0"/>
              <a:t>Olympiakos</a:t>
            </a:r>
            <a:r>
              <a:rPr lang="en-US" dirty="0"/>
              <a:t> leads in both matches (472) and wins (354) with a strong 75% win rate.</a:t>
            </a:r>
            <a:br>
              <a:rPr lang="en-US" dirty="0"/>
            </a:br>
            <a:endParaRPr lang="en-US" dirty="0"/>
          </a:p>
          <a:p>
            <a:pPr marL="228600" indent="-228600">
              <a:buFont typeface=""/>
              <a:buChar char="•"/>
            </a:pPr>
            <a:r>
              <a:rPr lang="en-US" b="1" dirty="0"/>
              <a:t>FC Barcelona</a:t>
            </a:r>
            <a:r>
              <a:rPr lang="en-US" dirty="0"/>
              <a:t> shows the </a:t>
            </a:r>
            <a:r>
              <a:rPr lang="en-US" b="1" dirty="0"/>
              <a:t>highest win rate (76.97%)</a:t>
            </a:r>
            <a:r>
              <a:rPr lang="en-US" dirty="0"/>
              <a:t>, winning 234 of 304 </a:t>
            </a:r>
            <a:r>
              <a:rPr lang="en-US"/>
              <a:t>matches.</a:t>
            </a:r>
            <a:br>
              <a:rPr lang="en-US" dirty="0"/>
            </a:br>
            <a:endParaRPr lang="en-US" dirty="0"/>
          </a:p>
          <a:p>
            <a:pPr marL="228600" indent="-228600">
              <a:buFont typeface=""/>
              <a:buChar char="•"/>
            </a:pPr>
            <a:r>
              <a:rPr lang="en-US" b="1" dirty="0"/>
              <a:t>Real Madrid CF</a:t>
            </a:r>
            <a:r>
              <a:rPr lang="en-US" dirty="0"/>
              <a:t> matches Barcelona in games played but slightly lags in win rate.</a:t>
            </a:r>
            <a:br>
              <a:rPr lang="en-US" dirty="0"/>
            </a:br>
            <a:endParaRPr lang="en-US" dirty="0"/>
          </a:p>
          <a:p>
            <a:pPr marL="228600" indent="-228600">
              <a:buFont typeface=""/>
              <a:buChar char="•"/>
            </a:pPr>
            <a:r>
              <a:rPr lang="en-US" b="1" dirty="0"/>
              <a:t>SL Benfica</a:t>
            </a:r>
            <a:r>
              <a:rPr lang="en-US" dirty="0"/>
              <a:t> edges </a:t>
            </a:r>
            <a:r>
              <a:rPr lang="en-US" b="1" dirty="0"/>
              <a:t>FC Porto</a:t>
            </a:r>
            <a:r>
              <a:rPr lang="en-US" dirty="0"/>
              <a:t> in both wins and win rate despite identical match counts.</a:t>
            </a:r>
          </a:p>
          <a:p>
            <a:endParaRPr lang="en-US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2659E56B-2C47-3A19-FC93-A44679031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698" y="2097185"/>
            <a:ext cx="7291786" cy="463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087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782CD-45D8-BE8D-BE72-781272F5B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9DAE19-A331-AD4A-2D70-B67C2DC60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72070"/>
            <a:ext cx="10168128" cy="40001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Usage of Data warehouse – Apache Doris</a:t>
            </a:r>
          </a:p>
          <a:p>
            <a:r>
              <a:rPr lang="en-US" sz="2400">
                <a:ea typeface="+mn-lt"/>
                <a:cs typeface="+mn-lt"/>
              </a:rPr>
              <a:t>Apply data mining techniques to uncover hidden insights within the soccer datasets</a:t>
            </a:r>
          </a:p>
          <a:p>
            <a:r>
              <a:rPr lang="en-US" sz="2400">
                <a:ea typeface="+mn-lt"/>
                <a:cs typeface="+mn-lt"/>
              </a:rPr>
              <a:t>Clean and preprocess diverse football datasets (CSV, JSON, SQLite) </a:t>
            </a:r>
            <a:endParaRPr lang="en-US"/>
          </a:p>
          <a:p>
            <a:r>
              <a:rPr lang="en-US" sz="2400">
                <a:ea typeface="+mn-lt"/>
                <a:cs typeface="+mn-lt"/>
              </a:rPr>
              <a:t>Standardize data into a common format</a:t>
            </a:r>
          </a:p>
          <a:p>
            <a:r>
              <a:rPr lang="en-US" sz="2400">
                <a:ea typeface="+mn-lt"/>
                <a:cs typeface="+mn-lt"/>
              </a:rPr>
              <a:t>Load structured data into Doris databases for efficient querying and analysis</a:t>
            </a:r>
            <a:endParaRPr lang="en-US" sz="2400"/>
          </a:p>
          <a:p>
            <a:r>
              <a:rPr lang="en-US" sz="2400">
                <a:solidFill>
                  <a:srgbClr val="000000"/>
                </a:solidFill>
              </a:rPr>
              <a:t>Integrated Visualization tool - Apache Superset</a:t>
            </a:r>
          </a:p>
          <a:p>
            <a:pPr marL="0" indent="0">
              <a:buNone/>
            </a:pPr>
            <a:endParaRPr lang="en-US">
              <a:solidFill>
                <a:srgbClr val="000000">
                  <a:alpha val="60000"/>
                </a:srgb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A699D-D7BC-7DAE-DD7A-BABD9936B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51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68C0E-01F2-0F11-4452-3806AE869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EF7D5FF-E4A0-D8DF-E5CE-07725767CBD5}"/>
              </a:ext>
            </a:extLst>
          </p:cNvPr>
          <p:cNvSpPr txBox="1">
            <a:spLocks/>
          </p:cNvSpPr>
          <p:nvPr/>
        </p:nvSpPr>
        <p:spPr>
          <a:xfrm>
            <a:off x="1267968" y="309925"/>
            <a:ext cx="10316482" cy="963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900" dirty="0">
              <a:ea typeface="+mj-lt"/>
              <a:cs typeface="+mj-lt"/>
            </a:endParaRPr>
          </a:p>
          <a:p>
            <a:r>
              <a:rPr lang="en-US" sz="2900" dirty="0">
                <a:ea typeface="+mj-lt"/>
                <a:cs typeface="+mj-lt"/>
              </a:rPr>
              <a:t>Barcelona Win Trends Over the Years (Home, Away &amp; Total)</a:t>
            </a:r>
            <a:endParaRPr lang="en-US" sz="2900"/>
          </a:p>
          <a:p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D7C7DAA0-BFBF-D09E-86D6-E212D28F1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20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A06C6D-610F-A74A-0239-4FAE889F93CC}"/>
              </a:ext>
            </a:extLst>
          </p:cNvPr>
          <p:cNvSpPr txBox="1"/>
          <p:nvPr/>
        </p:nvSpPr>
        <p:spPr>
          <a:xfrm>
            <a:off x="354703" y="2101233"/>
            <a:ext cx="4619079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• </a:t>
            </a:r>
            <a:r>
              <a:rPr lang="en-US" sz="2000" b="1" dirty="0"/>
              <a:t>Home Wins</a:t>
            </a:r>
            <a:r>
              <a:rPr lang="en-US" sz="2000" dirty="0"/>
              <a:t>: Consistently strong, peaking sharply around 2013. Indicates dominance at home ground throughout the years. 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• </a:t>
            </a:r>
            <a:r>
              <a:rPr lang="en-US" sz="2000" b="1" dirty="0"/>
              <a:t>Away Wins</a:t>
            </a:r>
            <a:r>
              <a:rPr lang="en-US" sz="2000" dirty="0"/>
              <a:t>: Fluctuating but shows a clear rising trend post-2005, reflecting improved performance on the road. 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• </a:t>
            </a:r>
            <a:r>
              <a:rPr lang="en-US" sz="2000" b="1" dirty="0"/>
              <a:t>Total Wins</a:t>
            </a:r>
            <a:r>
              <a:rPr lang="en-US" sz="2000" dirty="0"/>
              <a:t>: Gradual upward trajectory over the two decades, highlighting overall team growth and strategic progress.</a:t>
            </a:r>
          </a:p>
        </p:txBody>
      </p:sp>
      <p:pic>
        <p:nvPicPr>
          <p:cNvPr id="18" name="Picture 17" descr="A screenshot of a graph&#10;&#10;AI-generated content may be incorrect.">
            <a:extLst>
              <a:ext uri="{FF2B5EF4-FFF2-40B4-BE49-F238E27FC236}">
                <a16:creationId xmlns:a16="http://schemas.microsoft.com/office/drawing/2014/main" id="{777C9790-3BAF-1796-FAE1-6A2728DAD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732" y="1443079"/>
            <a:ext cx="7344173" cy="541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005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8FEF3-5257-4ECB-4192-CAF8AED42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32D3C96-3304-7D73-A438-BA6FC8075CBF}"/>
              </a:ext>
            </a:extLst>
          </p:cNvPr>
          <p:cNvSpPr txBox="1">
            <a:spLocks/>
          </p:cNvSpPr>
          <p:nvPr/>
        </p:nvSpPr>
        <p:spPr>
          <a:xfrm>
            <a:off x="1267968" y="309925"/>
            <a:ext cx="10316482" cy="1441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900" dirty="0">
              <a:ea typeface="+mj-lt"/>
              <a:cs typeface="+mj-lt"/>
            </a:endParaRPr>
          </a:p>
          <a:p>
            <a:r>
              <a:rPr lang="en-US" sz="2900" dirty="0">
                <a:ea typeface="+mj-lt"/>
                <a:cs typeface="+mj-lt"/>
              </a:rPr>
              <a:t>Month-wise Match Count from 2000–2013</a:t>
            </a:r>
            <a:endParaRPr lang="en-US" dirty="0">
              <a:ea typeface="+mj-lt"/>
              <a:cs typeface="+mj-lt"/>
            </a:endParaRPr>
          </a:p>
          <a:p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9AF2683D-CE3D-A48A-4C68-618BC6D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21</a:t>
            </a:fld>
            <a:endParaRPr lang="en-US"/>
          </a:p>
        </p:txBody>
      </p:sp>
      <p:pic>
        <p:nvPicPr>
          <p:cNvPr id="2" name="Picture 1" descr="A graph with a line drawn on it&#10;&#10;AI-generated content may be incorrect.">
            <a:extLst>
              <a:ext uri="{FF2B5EF4-FFF2-40B4-BE49-F238E27FC236}">
                <a16:creationId xmlns:a16="http://schemas.microsoft.com/office/drawing/2014/main" id="{0FBF205B-8A83-FDEC-154D-D73DFC05E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417" y="3265055"/>
            <a:ext cx="7509165" cy="35906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1509A8-106B-7C8C-3A65-4A5528AE9A42}"/>
              </a:ext>
            </a:extLst>
          </p:cNvPr>
          <p:cNvSpPr txBox="1"/>
          <p:nvPr/>
        </p:nvSpPr>
        <p:spPr>
          <a:xfrm>
            <a:off x="464127" y="1877291"/>
            <a:ext cx="1148541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Most football matches between 2000–2013 were concentrated in the months of </a:t>
            </a:r>
            <a:r>
              <a:rPr lang="en-US" b="1" dirty="0">
                <a:ea typeface="+mn-lt"/>
                <a:cs typeface="+mn-lt"/>
              </a:rPr>
              <a:t>March, April, and October</a:t>
            </a:r>
            <a:r>
              <a:rPr lang="en-US" dirty="0">
                <a:ea typeface="+mn-lt"/>
                <a:cs typeface="+mn-lt"/>
              </a:rPr>
              <a:t>, aligning with peak domestic and international fixtures.</a:t>
            </a:r>
            <a:br>
              <a:rPr lang="en-US" dirty="0">
                <a:ea typeface="+mn-lt"/>
                <a:cs typeface="+mn-lt"/>
              </a:rPr>
            </a:br>
            <a:endParaRPr lang="en-US" dirty="0">
              <a:ea typeface="+mn-lt"/>
              <a:cs typeface="+mn-lt"/>
            </a:endParaRPr>
          </a:p>
          <a:p>
            <a:r>
              <a:rPr lang="en-US" b="1" dirty="0">
                <a:ea typeface="+mn-lt"/>
                <a:cs typeface="+mn-lt"/>
              </a:rPr>
              <a:t>July and June</a:t>
            </a:r>
            <a:r>
              <a:rPr lang="en-US" dirty="0">
                <a:ea typeface="+mn-lt"/>
                <a:cs typeface="+mn-lt"/>
              </a:rPr>
              <a:t> saw the </a:t>
            </a:r>
            <a:r>
              <a:rPr lang="en-US" b="1" dirty="0">
                <a:ea typeface="+mn-lt"/>
                <a:cs typeface="+mn-lt"/>
              </a:rPr>
              <a:t>lowest activity</a:t>
            </a:r>
            <a:r>
              <a:rPr lang="en-US" dirty="0">
                <a:ea typeface="+mn-lt"/>
                <a:cs typeface="+mn-lt"/>
              </a:rPr>
              <a:t>, reflecting the global off-season and summer breaks.</a:t>
            </a:r>
            <a:br>
              <a:rPr lang="en-US" dirty="0">
                <a:ea typeface="+mn-lt"/>
                <a:cs typeface="+mn-lt"/>
              </a:rPr>
            </a:b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54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10C0A-C522-EB08-1ABA-09068F2F2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1801394-B638-1B41-7949-A066E6748255}"/>
              </a:ext>
            </a:extLst>
          </p:cNvPr>
          <p:cNvSpPr txBox="1">
            <a:spLocks/>
          </p:cNvSpPr>
          <p:nvPr/>
        </p:nvSpPr>
        <p:spPr>
          <a:xfrm>
            <a:off x="1267968" y="309925"/>
            <a:ext cx="10316482" cy="1441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dirty="0">
                <a:ea typeface="+mj-lt"/>
                <a:cs typeface="+mj-lt"/>
              </a:rPr>
              <a:t>Manchester United – High-Scoring Wins vs. Total Matches (2008–2016)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AEA6570-F62F-BB76-0060-16CABCDC3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22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94547-F112-DD71-3A2C-0D8CEECBD721}"/>
              </a:ext>
            </a:extLst>
          </p:cNvPr>
          <p:cNvSpPr txBox="1"/>
          <p:nvPr/>
        </p:nvSpPr>
        <p:spPr>
          <a:xfrm>
            <a:off x="464127" y="1877291"/>
            <a:ext cx="4450387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Manchester United consistently played around 35–40 matches per year from 2009 to 2015.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Peak performance in 2012, securing 16 wins with over </a:t>
            </a:r>
            <a:r>
              <a:rPr lang="en-US" sz="2000" b="1" dirty="0">
                <a:ea typeface="+mn-lt"/>
                <a:cs typeface="+mn-lt"/>
              </a:rPr>
              <a:t>2 goals </a:t>
            </a:r>
            <a:r>
              <a:rPr lang="en-US" sz="2000" dirty="0">
                <a:ea typeface="+mn-lt"/>
                <a:cs typeface="+mn-lt"/>
              </a:rPr>
              <a:t>out of 39 matches.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There was a noticeable decline in high-margin wins after 2012, despite match count staying stable—indicating a dip in offensive dominance.</a:t>
            </a: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674FD296-18AE-EBB4-1A40-131BA4A5E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76" y="1753273"/>
            <a:ext cx="6883785" cy="483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71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5DE4-3CD7-AF2B-E93E-A4F9550B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F44E-B4E7-635F-A5C9-1844FA441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878" y="2432041"/>
            <a:ext cx="10168128" cy="413249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59410" indent="-359410"/>
            <a:r>
              <a:rPr lang="en-US"/>
              <a:t>This uses only historical data, but can also be used for real-time or recent game data</a:t>
            </a:r>
          </a:p>
          <a:p>
            <a:pPr marL="359410" indent="-359410"/>
            <a:r>
              <a:rPr lang="en-US" dirty="0"/>
              <a:t>Can be used to predict game outcomes in real time</a:t>
            </a:r>
          </a:p>
          <a:p>
            <a:pPr marL="359410" indent="-359410"/>
            <a:r>
              <a:rPr lang="en-US"/>
              <a:t>Can be extended to even analyze player position and gaming strategies for different teams</a:t>
            </a:r>
          </a:p>
          <a:p>
            <a:pPr marL="359410" indent="-359410"/>
            <a:r>
              <a:rPr lang="en-US" dirty="0"/>
              <a:t>Not only club games, but analyze international games like </a:t>
            </a:r>
            <a:r>
              <a:rPr lang="en-US"/>
              <a:t>FIFA World Cup</a:t>
            </a:r>
          </a:p>
          <a:p>
            <a:pPr marL="359410" indent="-359410"/>
            <a:r>
              <a:rPr lang="en-US" dirty="0" err="1">
                <a:solidFill>
                  <a:srgbClr val="000000"/>
                </a:solidFill>
              </a:rPr>
              <a:t>Visualise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Worldcup</a:t>
            </a:r>
            <a:r>
              <a:rPr lang="en-US" dirty="0">
                <a:solidFill>
                  <a:srgbClr val="000000"/>
                </a:solidFill>
              </a:rPr>
              <a:t> matches in map chart.</a:t>
            </a:r>
            <a:endParaRPr lang="en-US" dirty="0">
              <a:solidFill>
                <a:srgbClr val="000000">
                  <a:alpha val="60000"/>
                </a:srgbClr>
              </a:solidFill>
            </a:endParaRPr>
          </a:p>
          <a:p>
            <a:pPr marL="359410" indent="-359410"/>
            <a:endParaRPr lang="en-US">
              <a:solidFill>
                <a:srgbClr val="000000">
                  <a:alpha val="60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715BB3-650D-569A-F522-076745FC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26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B79D-5220-3519-1902-4D49BF41F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950E8-62FA-1F78-B0D0-48755DA4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C73FA-0B7A-46D2-A674-D7F02C4B651C}" type="datetime1">
              <a:t>4/16/2025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10EDB-B12B-23AA-0AAB-537BE8C62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EE985-F1EA-0C70-2380-862A109BE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86CFE-48A1-5891-E6D5-AB70E20D1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3FD85-28CE-2631-9100-C5EBF21D1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896" y="2087946"/>
            <a:ext cx="10168128" cy="444793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/>
              <a:t>Apache Doris</a:t>
            </a:r>
          </a:p>
          <a:p>
            <a:r>
              <a:rPr lang="en-US" sz="2000"/>
              <a:t>Amazon Web Services</a:t>
            </a:r>
            <a:endParaRPr lang="en-US"/>
          </a:p>
          <a:p>
            <a:pPr marL="1028700" lvl="1">
              <a:buFont typeface="Courier New" panose="020B0604020202020204" pitchFamily="34" charset="0"/>
              <a:buChar char="o"/>
            </a:pPr>
            <a:r>
              <a:rPr lang="en-US" sz="2000"/>
              <a:t> AWS</a:t>
            </a:r>
            <a:r>
              <a:rPr lang="en-US" sz="2000">
                <a:ea typeface="+mn-lt"/>
                <a:cs typeface="+mn-lt"/>
              </a:rPr>
              <a:t> EC2 (Ubuntu) </a:t>
            </a:r>
          </a:p>
          <a:p>
            <a:pPr marL="1028700"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 AWS S3</a:t>
            </a:r>
          </a:p>
          <a:p>
            <a:r>
              <a:rPr lang="en-US" sz="2000"/>
              <a:t>Apache Superset</a:t>
            </a:r>
          </a:p>
          <a:p>
            <a:r>
              <a:rPr lang="en-US" sz="2000"/>
              <a:t>Scripting and Querying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/>
              <a:t>Python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/>
              <a:t>SQL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/>
              <a:t>YAML</a:t>
            </a:r>
          </a:p>
          <a:p>
            <a:r>
              <a:rPr lang="en-US" sz="2000"/>
              <a:t>GitHub: </a:t>
            </a:r>
            <a:r>
              <a:rPr lang="en-US" sz="2000">
                <a:ea typeface="+mn-lt"/>
                <a:cs typeface="+mn-lt"/>
                <a:hlinkClick r:id="rId2"/>
              </a:rPr>
              <a:t>https://github.com/LizaAmatya/SoccerDataAnalysis</a:t>
            </a:r>
          </a:p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endParaRPr lang="en-US" sz="2400">
              <a:solidFill>
                <a:srgbClr val="000000">
                  <a:alpha val="60000"/>
                </a:srgbClr>
              </a:solidFill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 sz="2400">
              <a:solidFill>
                <a:srgbClr val="000000">
                  <a:alpha val="60000"/>
                </a:srgbClr>
              </a:solidFill>
            </a:endParaRPr>
          </a:p>
          <a:p>
            <a:pPr marL="228600" lvl="2">
              <a:buFont typeface="Wingdings" panose="020B0604020202020204" pitchFamily="34" charset="0"/>
              <a:buChar char="§"/>
            </a:pPr>
            <a:endParaRPr lang="en-US" sz="2400">
              <a:solidFill>
                <a:srgbClr val="000000">
                  <a:alpha val="60000"/>
                </a:srgbClr>
              </a:solidFill>
            </a:endParaRPr>
          </a:p>
          <a:p>
            <a:pPr marL="571500" indent="-571500"/>
            <a:endParaRPr lang="en-US">
              <a:solidFill>
                <a:srgbClr val="000000">
                  <a:alpha val="60000"/>
                </a:srgbClr>
              </a:solidFill>
            </a:endParaRPr>
          </a:p>
          <a:p>
            <a:pPr marL="1028700" lvl="1" indent="-571500">
              <a:buFont typeface="Courier New" panose="020B0604020202020204" pitchFamily="34" charset="0"/>
              <a:buChar char="o"/>
            </a:pPr>
            <a:endParaRPr lang="en-US">
              <a:solidFill>
                <a:srgbClr val="000000">
                  <a:alpha val="60000"/>
                </a:srgbClr>
              </a:solidFill>
            </a:endParaRPr>
          </a:p>
          <a:p>
            <a:pPr marL="359410" lvl="1">
              <a:buFont typeface="Courier New" panose="020B0604020202020204" pitchFamily="34" charset="0"/>
              <a:buChar char="o"/>
            </a:pPr>
            <a:endParaRPr lang="en-US">
              <a:solidFill>
                <a:srgbClr val="000000">
                  <a:alpha val="60000"/>
                </a:srgbClr>
              </a:solidFill>
            </a:endParaRPr>
          </a:p>
          <a:p>
            <a:pPr marL="359410" lvl="1">
              <a:buFont typeface="Courier New" panose="020B0604020202020204" pitchFamily="34" charset="0"/>
              <a:buChar char="o"/>
            </a:pPr>
            <a:endParaRPr lang="en-US">
              <a:solidFill>
                <a:srgbClr val="000000">
                  <a:alpha val="60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E6751-0634-EF74-D425-CBF3D15EE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5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E4EE-77E6-DD51-9FD3-23466D562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550" y="127954"/>
            <a:ext cx="10888970" cy="110363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4800"/>
              <a:t>Methodology</a:t>
            </a:r>
            <a:endParaRPr lang="en-US"/>
          </a:p>
        </p:txBody>
      </p:sp>
      <p:pic>
        <p:nvPicPr>
          <p:cNvPr id="7" name="Content Placeholder 6" descr="Methodology">
            <a:extLst>
              <a:ext uri="{FF2B5EF4-FFF2-40B4-BE49-F238E27FC236}">
                <a16:creationId xmlns:a16="http://schemas.microsoft.com/office/drawing/2014/main" id="{8E7F2B98-4331-0F05-AC3D-52C80EADF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7536" y="965743"/>
            <a:ext cx="11493883" cy="5758593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BBBDD9-D510-E9AD-3283-95A2585C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6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B039B-6A2F-9837-1A0D-BEC48E74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Cloud and System Automation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00A26-49A0-91F2-0926-1841B0819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591" y="2296761"/>
            <a:ext cx="6815328" cy="433263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ea typeface="+mn-lt"/>
                <a:cs typeface="+mn-lt"/>
              </a:rPr>
              <a:t>Apache Doris FE &amp; BE on EC2</a:t>
            </a:r>
            <a:endParaRPr lang="en-US" sz="1800"/>
          </a:p>
          <a:p>
            <a:pPr lvl="1"/>
            <a:r>
              <a:rPr lang="en-US" sz="1800">
                <a:ea typeface="+mn-lt"/>
                <a:cs typeface="+mn-lt"/>
              </a:rPr>
              <a:t>RAM: FE (8GB), BE (16GB)</a:t>
            </a:r>
            <a:endParaRPr lang="en-US" sz="1800"/>
          </a:p>
          <a:p>
            <a:pPr lvl="1"/>
            <a:r>
              <a:rPr lang="en-US" sz="1800">
                <a:ea typeface="+mn-lt"/>
                <a:cs typeface="+mn-lt"/>
              </a:rPr>
              <a:t>FE URL: </a:t>
            </a:r>
            <a:r>
              <a:rPr lang="en-US" sz="1800">
                <a:ea typeface="+mn-lt"/>
                <a:cs typeface="+mn-lt"/>
                <a:hlinkClick r:id="rId3"/>
              </a:rPr>
              <a:t>http://18.223.11.133:8030/</a:t>
            </a:r>
            <a:endParaRPr lang="en-US" sz="1800">
              <a:ea typeface="+mn-lt"/>
              <a:cs typeface="+mn-lt"/>
            </a:endParaRPr>
          </a:p>
          <a:p>
            <a:pPr lvl="1"/>
            <a:r>
              <a:rPr lang="en-US" sz="1800">
                <a:ea typeface="+mn-lt"/>
                <a:cs typeface="+mn-lt"/>
              </a:rPr>
              <a:t>S3 to store datasets, backups and csv files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Setup Steps:</a:t>
            </a:r>
            <a:endParaRPr lang="en-US" sz="1800"/>
          </a:p>
          <a:p>
            <a:pPr lvl="1"/>
            <a:r>
              <a:rPr lang="en-US" sz="1800">
                <a:ea typeface="+mn-lt"/>
                <a:cs typeface="+mn-lt"/>
              </a:rPr>
              <a:t>Installed Java, GCC, Python 3.10, and configured disk partitions</a:t>
            </a:r>
            <a:endParaRPr lang="en-US" sz="1800"/>
          </a:p>
          <a:p>
            <a:pPr lvl="1"/>
            <a:r>
              <a:rPr lang="en-US" sz="1800">
                <a:ea typeface="+mn-lt"/>
                <a:cs typeface="+mn-lt"/>
              </a:rPr>
              <a:t>Edited priority networks, added backend via ALTER SYSTEM command</a:t>
            </a:r>
          </a:p>
          <a:p>
            <a:pPr marL="359410" indent="-359410"/>
            <a:r>
              <a:rPr lang="en-US" sz="1800">
                <a:ea typeface="+mn-lt"/>
                <a:cs typeface="+mn-lt"/>
              </a:rPr>
              <a:t>Security: Stream load auth with root + GRANT commands</a:t>
            </a:r>
            <a:endParaRPr lang="en-US"/>
          </a:p>
          <a:p>
            <a:r>
              <a:rPr lang="en-US" sz="1800">
                <a:ea typeface="+mn-lt"/>
                <a:cs typeface="+mn-lt"/>
              </a:rPr>
              <a:t>  Virtualenv setup to isolate Python 3.10 for Superset stability.</a:t>
            </a:r>
            <a:endParaRPr lang="en-US" sz="1800"/>
          </a:p>
          <a:p>
            <a:pPr marL="359410" indent="-359410"/>
            <a:endParaRPr lang="en-US" sz="18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88CD8CC-1D7E-2F71-C560-20F1CD515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289" y="1339850"/>
            <a:ext cx="4152526" cy="5016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F4404-C1E2-664E-47D8-31C12CAB0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39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FF01D-2FAA-1925-CA15-F5C10AAB3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AWS Configuration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D16219-2130-61CE-731D-BA86C53CB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8361" y="3427047"/>
            <a:ext cx="6154552" cy="310597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79152-7C63-D3E9-4F17-A9A287C3E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071CB-7C23-46BB-979C-5184F9E9C359}" type="datetime1">
              <a:t>4/16/2025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A1361-D178-870D-4395-6BA7482C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58CCD-F8E2-458D-938C-CCD92C81EF57}" type="slidenum">
              <a:rPr lang="en-US" dirty="0"/>
              <a:t>6</a:t>
            </a:fld>
            <a:endParaRPr lang="en-US"/>
          </a:p>
        </p:txBody>
      </p:sp>
      <p:pic>
        <p:nvPicPr>
          <p:cNvPr id="9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9F74DF-9215-3E61-C6BE-6DDA7873F7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116" r="18152" b="-212"/>
          <a:stretch/>
        </p:blipFill>
        <p:spPr>
          <a:xfrm>
            <a:off x="162059" y="2363133"/>
            <a:ext cx="5507409" cy="43393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7172E1-CF2D-7EC9-06C8-5D18455CA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0091" y="174122"/>
            <a:ext cx="4802480" cy="308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4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D296A-7D06-A203-B62B-2BDA7248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7A8DE-5502-F2E0-109B-5C8C6D96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341731"/>
            <a:ext cx="10168128" cy="404729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>
                <a:ea typeface="+mn-lt"/>
                <a:cs typeface="+mn-lt"/>
              </a:rPr>
              <a:t>Sources:</a:t>
            </a:r>
            <a:endParaRPr lang="en-US" sz="3600"/>
          </a:p>
          <a:p>
            <a:pPr marL="359410" indent="-359410"/>
            <a:r>
              <a:rPr lang="en-US" sz="2400">
                <a:ea typeface="+mn-lt"/>
                <a:cs typeface="+mn-lt"/>
              </a:rPr>
              <a:t>Kaggle Soccer History Dataset</a:t>
            </a:r>
          </a:p>
          <a:p>
            <a:pPr marL="359410" indent="-359410"/>
            <a:r>
              <a:rPr lang="en-US" sz="2400">
                <a:ea typeface="+mn-lt"/>
                <a:cs typeface="+mn-lt"/>
              </a:rPr>
              <a:t>Football-data</a:t>
            </a:r>
            <a:r>
              <a:rPr lang="en-US" sz="2400" i="0">
                <a:ea typeface="+mn-lt"/>
                <a:cs typeface="+mn-lt"/>
              </a:rPr>
              <a:t>.co.uk (FTR format)</a:t>
            </a:r>
            <a:endParaRPr lang="en-US" sz="2400" i="0"/>
          </a:p>
          <a:p>
            <a:pPr marL="359410" indent="-359410"/>
            <a:r>
              <a:rPr lang="en-US" sz="2400">
                <a:ea typeface="+mn-lt"/>
                <a:cs typeface="+mn-lt"/>
              </a:rPr>
              <a:t>GitHub: UEFA game matches (JSON)</a:t>
            </a:r>
          </a:p>
          <a:p>
            <a:pPr marL="359410" indent="-359410"/>
            <a:r>
              <a:rPr lang="en-US" sz="2400">
                <a:ea typeface="+mn-lt"/>
                <a:cs typeface="+mn-lt"/>
              </a:rPr>
              <a:t>Selection Strategy: Chose consistent club data over inter-country games for uniformity</a:t>
            </a:r>
          </a:p>
          <a:p>
            <a:pPr marL="359410" indent="-359410"/>
            <a:r>
              <a:rPr lang="en-US" sz="2400"/>
              <a:t>Selection: Manual selection of relevant columns across 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E483A-7A68-F598-AB01-D610E939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6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2C236-3C1C-812A-B1BE-31D680A45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283F1-6BD3-1CFF-BCF3-3DE842978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Data Cleaning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55160-6DAC-9A4B-F133-AECAB8894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18" y="2201769"/>
            <a:ext cx="11337284" cy="4512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Renamed Doris reserved keyword column names like: "match" --&gt; "matches"</a:t>
            </a:r>
          </a:p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Removed junk rows from GitHub CSVs using regex filtering before loading into Doris.</a:t>
            </a:r>
          </a:p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Excluded non-numeric and mislabeled rows to ensure only valid match records were loaded into the warehouse.</a:t>
            </a: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1918D-3842-3103-C66F-16223581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8</a:t>
            </a:fld>
            <a:endParaRPr lang="en-US"/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05AA7F4E-397D-E638-9316-7EFA8E191E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222" b="352"/>
          <a:stretch/>
        </p:blipFill>
        <p:spPr>
          <a:xfrm>
            <a:off x="880899" y="4204242"/>
            <a:ext cx="5839963" cy="2515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B079A6-A687-B810-AE92-7140B8F9F79C}"/>
              </a:ext>
            </a:extLst>
          </p:cNvPr>
          <p:cNvSpPr txBox="1"/>
          <p:nvPr/>
        </p:nvSpPr>
        <p:spPr>
          <a:xfrm>
            <a:off x="6754747" y="5988507"/>
            <a:ext cx="35721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Eg.</a:t>
            </a:r>
            <a:r>
              <a:rPr lang="en-US"/>
              <a:t> Data Cleaning using Query</a:t>
            </a:r>
          </a:p>
        </p:txBody>
      </p:sp>
    </p:spTree>
    <p:extLst>
      <p:ext uri="{BB962C8B-B14F-4D97-AF65-F5344CB8AC3E}">
        <p14:creationId xmlns:p14="http://schemas.microsoft.com/office/powerpoint/2010/main" val="3711798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2367-FA19-036F-B24B-91E9085C0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269860"/>
            <a:ext cx="10168128" cy="1179576"/>
          </a:xfrm>
        </p:spPr>
        <p:txBody>
          <a:bodyPr/>
          <a:lstStyle/>
          <a:p>
            <a:r>
              <a:rPr lang="en-US"/>
              <a:t>Data 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8657-9629-E2D6-F516-2DB8A398D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8792" y="2239803"/>
            <a:ext cx="10168128" cy="412015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>
                <a:ea typeface="+mn-lt"/>
                <a:cs typeface="+mn-lt"/>
              </a:rPr>
              <a:t>Utilized Doris </a:t>
            </a:r>
            <a:r>
              <a:rPr lang="en-US" sz="1600" err="1">
                <a:latin typeface="Avenir Next LT Pro"/>
              </a:rPr>
              <a:t>stream_load</a:t>
            </a:r>
            <a:r>
              <a:rPr lang="en-US" sz="1600">
                <a:ea typeface="+mn-lt"/>
                <a:cs typeface="+mn-lt"/>
              </a:rPr>
              <a:t> API to ingest datasets efficiently from CSV files using Python scripts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Supported both local and S3-based data sources, allowing flexible data ingestion pipelines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Dynamically created database tables based on S3 paths</a:t>
            </a:r>
          </a:p>
          <a:p>
            <a:r>
              <a:rPr lang="en-US" sz="1600">
                <a:ea typeface="+mn-lt"/>
                <a:cs typeface="+mn-lt"/>
              </a:rPr>
              <a:t>Applied preprocessing steps such as null handling, unification, and field-level transformation prior to loading</a:t>
            </a:r>
          </a:p>
          <a:p>
            <a:r>
              <a:rPr lang="en-US" sz="1600">
                <a:ea typeface="+mn-lt"/>
                <a:cs typeface="+mn-lt"/>
              </a:rPr>
              <a:t>Doris Database generated:</a:t>
            </a:r>
            <a:endParaRPr lang="en-US" sz="1600"/>
          </a:p>
          <a:p>
            <a:pPr lvl="1"/>
            <a:r>
              <a:rPr lang="en-US" sz="1600" err="1">
                <a:ea typeface="+mn-lt"/>
                <a:cs typeface="+mn-lt"/>
              </a:rPr>
              <a:t>euro_soccer</a:t>
            </a:r>
            <a:r>
              <a:rPr lang="en-US" sz="1600">
                <a:ea typeface="+mn-lt"/>
                <a:cs typeface="+mn-lt"/>
              </a:rPr>
              <a:t> </a:t>
            </a:r>
            <a:endParaRPr lang="en-US" sz="1600"/>
          </a:p>
          <a:p>
            <a:pPr lvl="1"/>
            <a:r>
              <a:rPr lang="en-US" sz="1600" err="1">
                <a:ea typeface="+mn-lt"/>
                <a:cs typeface="+mn-lt"/>
              </a:rPr>
              <a:t>MLS_Match_History</a:t>
            </a:r>
            <a:endParaRPr lang="en-US" sz="1600"/>
          </a:p>
          <a:p>
            <a:pPr lvl="1"/>
            <a:r>
              <a:rPr lang="en-US" sz="1600" err="1">
                <a:ea typeface="+mn-lt"/>
                <a:cs typeface="+mn-lt"/>
              </a:rPr>
              <a:t>football_co_uk</a:t>
            </a:r>
            <a:endParaRPr lang="en-US" sz="1600"/>
          </a:p>
          <a:p>
            <a:pPr lvl="1"/>
            <a:r>
              <a:rPr lang="en-US" sz="1600" err="1">
                <a:ea typeface="+mn-lt"/>
                <a:cs typeface="+mn-lt"/>
              </a:rPr>
              <a:t>master_football_data</a:t>
            </a:r>
            <a:r>
              <a:rPr lang="en-US" sz="1600">
                <a:ea typeface="+mn-lt"/>
                <a:cs typeface="+mn-lt"/>
              </a:rPr>
              <a:t> – </a:t>
            </a:r>
            <a:r>
              <a:rPr lang="en-US" sz="1600" err="1">
                <a:ea typeface="+mn-lt"/>
                <a:cs typeface="+mn-lt"/>
              </a:rPr>
              <a:t>all_results</a:t>
            </a:r>
            <a:r>
              <a:rPr lang="en-US" sz="1600">
                <a:ea typeface="+mn-lt"/>
                <a:cs typeface="+mn-lt"/>
              </a:rPr>
              <a:t> , </a:t>
            </a:r>
            <a:r>
              <a:rPr lang="en-US" sz="1600" err="1">
                <a:ea typeface="+mn-lt"/>
                <a:cs typeface="+mn-lt"/>
              </a:rPr>
              <a:t>cleaned_results</a:t>
            </a:r>
            <a:r>
              <a:rPr lang="en-US" sz="1600">
                <a:ea typeface="+mn-lt"/>
                <a:cs typeface="+mn-lt"/>
              </a:rPr>
              <a:t> </a:t>
            </a:r>
          </a:p>
          <a:p>
            <a:pPr marL="359410" indent="-359410"/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2AFB2-0F9A-093F-82C0-761A1174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9354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AccentBoxVTI</vt:lpstr>
      <vt:lpstr>Soccer Data Analysis Using Data Warehouse</vt:lpstr>
      <vt:lpstr>Project Overview</vt:lpstr>
      <vt:lpstr>Tools Used</vt:lpstr>
      <vt:lpstr>Methodology</vt:lpstr>
      <vt:lpstr>Cloud and System Automation</vt:lpstr>
      <vt:lpstr>AWS Configuration</vt:lpstr>
      <vt:lpstr>Data Collection</vt:lpstr>
      <vt:lpstr>Data Cleaning </vt:lpstr>
      <vt:lpstr>Data Loading</vt:lpstr>
      <vt:lpstr>Data Transformation</vt:lpstr>
      <vt:lpstr>ETL Pipeline Overview </vt:lpstr>
      <vt:lpstr>Data Transformation – Multiple Source Data</vt:lpstr>
      <vt:lpstr>Data Transformation – Master DB</vt:lpstr>
      <vt:lpstr>Data Visualization &amp; Analysis</vt:lpstr>
      <vt:lpstr>Data Visualization &amp; Analysis</vt:lpstr>
      <vt:lpstr>Data Visualization &amp; Analysis</vt:lpstr>
      <vt:lpstr>Data Visualization &amp; Analysis</vt:lpstr>
      <vt:lpstr>  Superset Integration  </vt:lpstr>
      <vt:lpstr>PowerPoint Presentation</vt:lpstr>
      <vt:lpstr>PowerPoint Presentation</vt:lpstr>
      <vt:lpstr>PowerPoint Presentation</vt:lpstr>
      <vt:lpstr>PowerPoint Presentation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144</cp:revision>
  <dcterms:created xsi:type="dcterms:W3CDTF">2025-04-06T20:20:36Z</dcterms:created>
  <dcterms:modified xsi:type="dcterms:W3CDTF">2025-04-17T01:05:15Z</dcterms:modified>
</cp:coreProperties>
</file>

<file path=docProps/thumbnail.jpeg>
</file>